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0D8F14-A022-0A99-8116-51D39974EA9F}" name="Anne Fernando" initials="AF" userId="S::anfern@microsoft.com::c02b9aa4-0131-48a6-ac5f-35d8d38dc7d1" providerId="AD"/>
  <p188:author id="{42827239-A550-492D-1576-CE1DCACE4914}" name="Daryl Schaal (SYNAXIS CORPORATION)" initials="DS" userId="S::v-darsch@microsoft.com::a951ecaa-969a-4477-a8c9-df0dfa02618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71EF94-2FB9-9A20-B751-CB4183C5469A}" v="9" dt="2025-08-11T18:46:22.734"/>
    <p1510:client id="{F2BE7A9C-F491-D9C1-775A-3D5B69AF59AE}" v="1" dt="2025-08-11T19:07:21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64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yl Schaal (SYNAXIS CORPORATION)" userId="S::v-darsch@microsoft.com::a951ecaa-969a-4477-a8c9-df0dfa026182" providerId="AD" clId="Web-{4F9551A1-67AA-0DC9-5ED1-A457CEDDEBC9}"/>
    <pc:docChg chg="modSld">
      <pc:chgData name="Daryl Schaal (SYNAXIS CORPORATION)" userId="S::v-darsch@microsoft.com::a951ecaa-969a-4477-a8c9-df0dfa026182" providerId="AD" clId="Web-{4F9551A1-67AA-0DC9-5ED1-A457CEDDEBC9}" dt="2025-08-08T19:24:14.802" v="143" actId="20577"/>
      <pc:docMkLst>
        <pc:docMk/>
      </pc:docMkLst>
      <pc:sldChg chg="modSp">
        <pc:chgData name="Daryl Schaal (SYNAXIS CORPORATION)" userId="S::v-darsch@microsoft.com::a951ecaa-969a-4477-a8c9-df0dfa026182" providerId="AD" clId="Web-{4F9551A1-67AA-0DC9-5ED1-A457CEDDEBC9}" dt="2025-08-08T19:24:14.802" v="143" actId="20577"/>
        <pc:sldMkLst>
          <pc:docMk/>
          <pc:sldMk cId="3715531831" sldId="262"/>
        </pc:sldMkLst>
        <pc:spChg chg="mod">
          <ac:chgData name="Daryl Schaal (SYNAXIS CORPORATION)" userId="S::v-darsch@microsoft.com::a951ecaa-969a-4477-a8c9-df0dfa026182" providerId="AD" clId="Web-{4F9551A1-67AA-0DC9-5ED1-A457CEDDEBC9}" dt="2025-08-08T19:24:14.802" v="143" actId="20577"/>
          <ac:spMkLst>
            <pc:docMk/>
            <pc:sldMk cId="3715531831" sldId="262"/>
            <ac:spMk id="18" creationId="{812E0021-D9DB-74DE-9C98-64E04B2B118A}"/>
          </ac:spMkLst>
        </pc:spChg>
        <pc:graphicFrameChg chg="mod modGraphic">
          <ac:chgData name="Daryl Schaal (SYNAXIS CORPORATION)" userId="S::v-darsch@microsoft.com::a951ecaa-969a-4477-a8c9-df0dfa026182" providerId="AD" clId="Web-{4F9551A1-67AA-0DC9-5ED1-A457CEDDEBC9}" dt="2025-08-08T19:23:29.271" v="126"/>
          <ac:graphicFrameMkLst>
            <pc:docMk/>
            <pc:sldMk cId="3715531831" sldId="262"/>
            <ac:graphicFrameMk id="13" creationId="{C6BFD1C2-BF91-3D80-F065-30129F745AFB}"/>
          </ac:graphicFrameMkLst>
        </pc:graphicFrameChg>
      </pc:sldChg>
    </pc:docChg>
  </pc:docChgLst>
  <pc:docChgLst>
    <pc:chgData name="Alicia Peterson (NAYAMODE INC)" userId="S::v-petersonal@microsoft.com::f8898314-5523-4930-acf0-2b563b2b4dc9" providerId="AD" clId="Web-{3B71EF94-2FB9-9A20-B751-CB4183C5469A}"/>
    <pc:docChg chg="modSld">
      <pc:chgData name="Alicia Peterson (NAYAMODE INC)" userId="S::v-petersonal@microsoft.com::f8898314-5523-4930-acf0-2b563b2b4dc9" providerId="AD" clId="Web-{3B71EF94-2FB9-9A20-B751-CB4183C5469A}" dt="2025-08-11T18:46:22.734" v="5"/>
      <pc:docMkLst>
        <pc:docMk/>
      </pc:docMkLst>
      <pc:sldChg chg="modSp">
        <pc:chgData name="Alicia Peterson (NAYAMODE INC)" userId="S::v-petersonal@microsoft.com::f8898314-5523-4930-acf0-2b563b2b4dc9" providerId="AD" clId="Web-{3B71EF94-2FB9-9A20-B751-CB4183C5469A}" dt="2025-08-11T18:46:22.734" v="5"/>
        <pc:sldMkLst>
          <pc:docMk/>
          <pc:sldMk cId="3715531831" sldId="262"/>
        </pc:sldMkLst>
        <pc:graphicFrameChg chg="modGraphic">
          <ac:chgData name="Alicia Peterson (NAYAMODE INC)" userId="S::v-petersonal@microsoft.com::f8898314-5523-4930-acf0-2b563b2b4dc9" providerId="AD" clId="Web-{3B71EF94-2FB9-9A20-B751-CB4183C5469A}" dt="2025-08-11T18:46:22.734" v="5"/>
          <ac:graphicFrameMkLst>
            <pc:docMk/>
            <pc:sldMk cId="3715531831" sldId="262"/>
            <ac:graphicFrameMk id="13" creationId="{C6BFD1C2-BF91-3D80-F065-30129F745AFB}"/>
          </ac:graphicFrameMkLst>
        </pc:graphicFrameChg>
      </pc:sldChg>
    </pc:docChg>
  </pc:docChgLst>
  <pc:docChgLst>
    <pc:chgData name="Anne Fernando" userId="S::anfern@microsoft.com::c02b9aa4-0131-48a6-ac5f-35d8d38dc7d1" providerId="AD" clId="Web-{A001EC0E-13B0-FC4C-C420-FCA6F3E4BEA2}"/>
    <pc:docChg chg="mod">
      <pc:chgData name="Anne Fernando" userId="S::anfern@microsoft.com::c02b9aa4-0131-48a6-ac5f-35d8d38dc7d1" providerId="AD" clId="Web-{A001EC0E-13B0-FC4C-C420-FCA6F3E4BEA2}" dt="2025-08-08T17:14:00.525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4C7CC-96F3-4C9F-8707-8E02DF167BC1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11285-9F6D-4424-A4AA-19885CE6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99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8869523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3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B5364DE-FCDB-997C-3368-FA3607AF51D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959885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B5364DE-FCDB-997C-3368-FA3607AF5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2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>
    <p:fade/>
  </p:transition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Sans Display" pitchFamily="2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Sans Display" pitchFamily="2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8" pos="192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microsoft.com/en-us/copilot/microsoft-365/pay-as-you-go/overview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A6CBB-6DFF-A0CC-EB32-744A86F94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 descr="Header image of blue to purple color gradient">
            <a:extLst>
              <a:ext uri="{FF2B5EF4-FFF2-40B4-BE49-F238E27FC236}">
                <a16:creationId xmlns:a16="http://schemas.microsoft.com/office/drawing/2014/main" id="{DEBFEE90-3D64-8814-3234-335F741F39D4}"/>
              </a:ext>
            </a:extLst>
          </p:cNvPr>
          <p:cNvGrpSpPr/>
          <p:nvPr/>
        </p:nvGrpSpPr>
        <p:grpSpPr>
          <a:xfrm>
            <a:off x="0" y="0"/>
            <a:ext cx="12192000" cy="1309115"/>
            <a:chOff x="0" y="0"/>
            <a:chExt cx="12192000" cy="1309115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C7B6B4C-9C85-2147-5532-88BD84B798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12192000" cy="1245107"/>
            </a:xfrm>
            <a:prstGeom prst="rect">
              <a:avLst/>
            </a:prstGeom>
            <a:gradFill flip="none" rotWithShape="1">
              <a:gsLst>
                <a:gs pos="40000">
                  <a:srgbClr val="0078D4">
                    <a:alpha val="50000"/>
                  </a:srgbClr>
                </a:gs>
                <a:gs pos="100000">
                  <a:srgbClr val="C53FCC">
                    <a:alpha val="50000"/>
                  </a:srgbClr>
                </a:gs>
              </a:gsLst>
              <a:lin ang="282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D8F9350-D097-941D-8D7E-31CEB5A2DE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1245107"/>
              <a:ext cx="12192000" cy="64008"/>
            </a:xfrm>
            <a:prstGeom prst="rect">
              <a:avLst/>
            </a:prstGeom>
            <a:gradFill flip="none" rotWithShape="1">
              <a:gsLst>
                <a:gs pos="0">
                  <a:srgbClr val="0078D4"/>
                </a:gs>
                <a:gs pos="100000">
                  <a:srgbClr val="C53FC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174BAF7-D024-CA71-E6A0-BEC64F8A26E7}"/>
              </a:ext>
            </a:extLst>
          </p:cNvPr>
          <p:cNvSpPr/>
          <p:nvPr/>
        </p:nvSpPr>
        <p:spPr>
          <a:xfrm>
            <a:off x="590385" y="1542331"/>
            <a:ext cx="11018520" cy="738664"/>
          </a:xfrm>
          <a:custGeom>
            <a:avLst/>
            <a:gdLst>
              <a:gd name="connsiteX0" fmla="*/ 0 w 1576757"/>
              <a:gd name="connsiteY0" fmla="*/ 0 h 2660778"/>
              <a:gd name="connsiteX1" fmla="*/ 1576757 w 1576757"/>
              <a:gd name="connsiteY1" fmla="*/ 0 h 2660778"/>
              <a:gd name="connsiteX2" fmla="*/ 1576757 w 1576757"/>
              <a:gd name="connsiteY2" fmla="*/ 2660778 h 2660778"/>
              <a:gd name="connsiteX3" fmla="*/ 0 w 1576757"/>
              <a:gd name="connsiteY3" fmla="*/ 2660778 h 2660778"/>
              <a:gd name="connsiteX4" fmla="*/ 0 w 1576757"/>
              <a:gd name="connsiteY4" fmla="*/ 0 h 266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6757" h="2660778">
                <a:moveTo>
                  <a:pt x="0" y="0"/>
                </a:moveTo>
                <a:lnTo>
                  <a:pt x="1576757" y="0"/>
                </a:lnTo>
                <a:lnTo>
                  <a:pt x="1576757" y="2660778"/>
                </a:lnTo>
                <a:lnTo>
                  <a:pt x="0" y="26607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spAutoFit/>
          </a:bodyPr>
          <a:lstStyle/>
          <a:p>
            <a:r>
              <a:rPr lang="en-US" sz="1600" dirty="0"/>
              <a:t>Leverage this email series to help your users and colleagues understand how to leverage AI agents in Microsoft 365 Copilot. This </a:t>
            </a:r>
            <a:r>
              <a:rPr lang="en-US" sz="1600" b="1" dirty="0">
                <a:latin typeface="+mj-lt"/>
              </a:rPr>
              <a:t>email template series</a:t>
            </a:r>
            <a:r>
              <a:rPr lang="en-US" sz="1600" dirty="0">
                <a:latin typeface="+mj-lt"/>
              </a:rPr>
              <a:t> </a:t>
            </a:r>
            <a:r>
              <a:rPr lang="en-US" sz="1600" dirty="0"/>
              <a:t>is designed to help IT admins, Champions and adoption specialists help create awareness across the agent capabilities available today. Each email comes with an overview, an exercise and learning resources. </a:t>
            </a:r>
            <a:endParaRPr lang="en-US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CDA64B5-44A3-2BCD-7504-8E86A96CE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86740" y="2808271"/>
            <a:ext cx="11018520" cy="3219468"/>
          </a:xfrm>
          <a:prstGeom prst="roundRect">
            <a:avLst>
              <a:gd name="adj" fmla="val 4508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2059520-4114-60FD-50BE-6D631C516A9D}"/>
              </a:ext>
            </a:extLst>
          </p:cNvPr>
          <p:cNvSpPr/>
          <p:nvPr/>
        </p:nvSpPr>
        <p:spPr>
          <a:xfrm>
            <a:off x="4861560" y="3726053"/>
            <a:ext cx="2468880" cy="2228603"/>
          </a:xfrm>
          <a:custGeom>
            <a:avLst/>
            <a:gdLst>
              <a:gd name="connsiteX0" fmla="*/ 0 w 1576757"/>
              <a:gd name="connsiteY0" fmla="*/ 0 h 2660778"/>
              <a:gd name="connsiteX1" fmla="*/ 1576757 w 1576757"/>
              <a:gd name="connsiteY1" fmla="*/ 0 h 2660778"/>
              <a:gd name="connsiteX2" fmla="*/ 1576757 w 1576757"/>
              <a:gd name="connsiteY2" fmla="*/ 2660778 h 2660778"/>
              <a:gd name="connsiteX3" fmla="*/ 0 w 1576757"/>
              <a:gd name="connsiteY3" fmla="*/ 2660778 h 2660778"/>
              <a:gd name="connsiteX4" fmla="*/ 0 w 1576757"/>
              <a:gd name="connsiteY4" fmla="*/ 0 h 266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6757" h="2660778">
                <a:moveTo>
                  <a:pt x="0" y="0"/>
                </a:moveTo>
                <a:lnTo>
                  <a:pt x="1576757" y="0"/>
                </a:lnTo>
                <a:lnTo>
                  <a:pt x="1576757" y="2660778"/>
                </a:lnTo>
                <a:lnTo>
                  <a:pt x="0" y="26607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>
              <a:spcAft>
                <a:spcPts val="1200"/>
              </a:spcAft>
            </a:pPr>
            <a:r>
              <a:rPr lang="en-US" sz="1600" dirty="0">
                <a:latin typeface="+mj-lt"/>
              </a:rPr>
              <a:t>Easy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start &amp; usage</a:t>
            </a:r>
          </a:p>
          <a:p>
            <a:pPr algn="ctr">
              <a:spcAft>
                <a:spcPts val="1200"/>
              </a:spcAft>
            </a:pPr>
            <a:r>
              <a:rPr lang="en-US" sz="1400" dirty="0"/>
              <a:t>Step-by-step guidance to find and use agents. Users are shown how to open the Copilot app and explore Agents. Users are encouraged to explore or create agents.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099AF1C-B6C9-3D36-200F-FF4C87F23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259580" y="2808271"/>
            <a:ext cx="0" cy="321868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7033729-C18D-DB2E-162B-AE178D7B79D3}"/>
              </a:ext>
            </a:extLst>
          </p:cNvPr>
          <p:cNvSpPr/>
          <p:nvPr/>
        </p:nvSpPr>
        <p:spPr>
          <a:xfrm>
            <a:off x="1188720" y="3721626"/>
            <a:ext cx="2468880" cy="2228603"/>
          </a:xfrm>
          <a:custGeom>
            <a:avLst/>
            <a:gdLst>
              <a:gd name="connsiteX0" fmla="*/ 0 w 1576757"/>
              <a:gd name="connsiteY0" fmla="*/ 0 h 2660778"/>
              <a:gd name="connsiteX1" fmla="*/ 1576757 w 1576757"/>
              <a:gd name="connsiteY1" fmla="*/ 0 h 2660778"/>
              <a:gd name="connsiteX2" fmla="*/ 1576757 w 1576757"/>
              <a:gd name="connsiteY2" fmla="*/ 2660778 h 2660778"/>
              <a:gd name="connsiteX3" fmla="*/ 0 w 1576757"/>
              <a:gd name="connsiteY3" fmla="*/ 2660778 h 2660778"/>
              <a:gd name="connsiteX4" fmla="*/ 0 w 1576757"/>
              <a:gd name="connsiteY4" fmla="*/ 0 h 266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6757" h="2660778">
                <a:moveTo>
                  <a:pt x="0" y="0"/>
                </a:moveTo>
                <a:lnTo>
                  <a:pt x="1576757" y="0"/>
                </a:lnTo>
                <a:lnTo>
                  <a:pt x="1576757" y="2660778"/>
                </a:lnTo>
                <a:lnTo>
                  <a:pt x="0" y="26607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>
              <a:spcAft>
                <a:spcPts val="1200"/>
              </a:spcAft>
            </a:pPr>
            <a:r>
              <a:rPr lang="en-US" sz="1600" dirty="0">
                <a:latin typeface="+mj-lt"/>
              </a:rPr>
              <a:t>What end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users gain</a:t>
            </a:r>
          </a:p>
          <a:p>
            <a:pPr algn="ctr">
              <a:spcAft>
                <a:spcPts val="1200"/>
              </a:spcAft>
            </a:pPr>
            <a:r>
              <a:rPr lang="en-US" sz="1400" dirty="0"/>
              <a:t>Basic understanding of </a:t>
            </a:r>
            <a:r>
              <a:rPr lang="en-US" sz="1400" dirty="0">
                <a:latin typeface="+mj-lt"/>
              </a:rPr>
              <a:t>what</a:t>
            </a:r>
            <a:r>
              <a:rPr lang="en-US" sz="1400" b="1" dirty="0"/>
              <a:t> </a:t>
            </a:r>
            <a:r>
              <a:rPr lang="en-US" sz="1400" dirty="0">
                <a:latin typeface="+mj-lt"/>
              </a:rPr>
              <a:t>agents</a:t>
            </a:r>
            <a:r>
              <a:rPr lang="en-US" sz="1400" b="1" dirty="0"/>
              <a:t> </a:t>
            </a:r>
            <a:r>
              <a:rPr lang="en-US" sz="1400" dirty="0">
                <a:latin typeface="+mj-lt"/>
              </a:rPr>
              <a:t>are</a:t>
            </a:r>
            <a:r>
              <a:rPr lang="en-US" sz="1400" dirty="0"/>
              <a:t> (personal AI assistants in Copilot) and how they help. Users learn how agents can boost productivity, improve accuracy, and offer personalized assistance.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1BF70FF-78D2-C897-0BCD-ABA9FFF21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932420" y="2808271"/>
            <a:ext cx="0" cy="3218688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4B3ABDC-0DEA-8C8C-E949-97F0FA06B0EC}"/>
              </a:ext>
            </a:extLst>
          </p:cNvPr>
          <p:cNvSpPr/>
          <p:nvPr/>
        </p:nvSpPr>
        <p:spPr>
          <a:xfrm>
            <a:off x="8534400" y="3721626"/>
            <a:ext cx="2468880" cy="2228603"/>
          </a:xfrm>
          <a:custGeom>
            <a:avLst/>
            <a:gdLst>
              <a:gd name="connsiteX0" fmla="*/ 0 w 1576757"/>
              <a:gd name="connsiteY0" fmla="*/ 0 h 2660778"/>
              <a:gd name="connsiteX1" fmla="*/ 1576757 w 1576757"/>
              <a:gd name="connsiteY1" fmla="*/ 0 h 2660778"/>
              <a:gd name="connsiteX2" fmla="*/ 1576757 w 1576757"/>
              <a:gd name="connsiteY2" fmla="*/ 2660778 h 2660778"/>
              <a:gd name="connsiteX3" fmla="*/ 0 w 1576757"/>
              <a:gd name="connsiteY3" fmla="*/ 2660778 h 2660778"/>
              <a:gd name="connsiteX4" fmla="*/ 0 w 1576757"/>
              <a:gd name="connsiteY4" fmla="*/ 0 h 266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6757" h="2660778">
                <a:moveTo>
                  <a:pt x="0" y="0"/>
                </a:moveTo>
                <a:lnTo>
                  <a:pt x="1576757" y="0"/>
                </a:lnTo>
                <a:lnTo>
                  <a:pt x="1576757" y="2660778"/>
                </a:lnTo>
                <a:lnTo>
                  <a:pt x="0" y="26607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>
              <a:spcAft>
                <a:spcPts val="1200"/>
              </a:spcAft>
            </a:pPr>
            <a:r>
              <a:rPr lang="en-US" sz="1600" dirty="0">
                <a:latin typeface="+mj-lt"/>
              </a:rPr>
              <a:t>Further Learning &amp; Customization</a:t>
            </a:r>
          </a:p>
          <a:p>
            <a:pPr algn="ctr">
              <a:spcAft>
                <a:spcPts val="1200"/>
              </a:spcAft>
            </a:pPr>
            <a:r>
              <a:rPr lang="en-US" sz="1400" dirty="0"/>
              <a:t>Each email includes links to </a:t>
            </a:r>
            <a:r>
              <a:rPr lang="en-US" sz="1400" dirty="0">
                <a:latin typeface="+mj-lt"/>
              </a:rPr>
              <a:t>Microsoft</a:t>
            </a:r>
            <a:r>
              <a:rPr lang="en-US" sz="1400" b="1" dirty="0"/>
              <a:t> </a:t>
            </a:r>
            <a:r>
              <a:rPr lang="en-US" sz="1400" dirty="0">
                <a:latin typeface="+mj-lt"/>
              </a:rPr>
              <a:t>Learn</a:t>
            </a:r>
            <a:r>
              <a:rPr lang="en-US" sz="1400" dirty="0"/>
              <a:t> tutorials and announcements and support articles for those who want to dive deeper.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8AAF3E1-CDCE-2096-C64A-EF41C04E6D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123122" y="2992822"/>
            <a:ext cx="600076" cy="600076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rgbClr val="C03BC4"/>
                </a:gs>
                <a:gs pos="0">
                  <a:srgbClr val="0078D4"/>
                </a:gs>
              </a:gsLst>
              <a:lin ang="0" scaled="0"/>
            </a:gradFill>
          </a:ln>
          <a:effectLst>
            <a:outerShdw blurRad="177800" dist="254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 Semibold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C770B0D-A429-D6B5-4B2B-69EE67B6E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95962" y="2976328"/>
            <a:ext cx="600076" cy="600076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rgbClr val="C03BC4"/>
                </a:gs>
                <a:gs pos="0">
                  <a:srgbClr val="0078D4"/>
                </a:gs>
              </a:gsLst>
              <a:lin ang="0" scaled="0"/>
            </a:gradFill>
          </a:ln>
          <a:effectLst>
            <a:outerShdw blurRad="177800" dist="254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 Semibold"/>
              <a:ea typeface="+mn-ea"/>
              <a:cs typeface="+mn-cs"/>
            </a:endParaRPr>
          </a:p>
        </p:txBody>
      </p:sp>
      <p:pic>
        <p:nvPicPr>
          <p:cNvPr id="55" name="Graphic 54" descr="text list icon">
            <a:extLst>
              <a:ext uri="{FF2B5EF4-FFF2-40B4-BE49-F238E27FC236}">
                <a16:creationId xmlns:a16="http://schemas.microsoft.com/office/drawing/2014/main" id="{3BDE34D3-2E8C-4E22-C502-E031A6D98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4140" y="3118300"/>
            <a:ext cx="323720" cy="32372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6A13C37-0476-D963-B0C2-F4F86A497D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468802" y="2976328"/>
            <a:ext cx="600076" cy="600076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rgbClr val="C03BC4"/>
                </a:gs>
                <a:gs pos="0">
                  <a:srgbClr val="0078D4"/>
                </a:gs>
              </a:gsLst>
              <a:lin ang="0" scaled="0"/>
            </a:gradFill>
          </a:ln>
          <a:effectLst>
            <a:outerShdw blurRad="177800" dist="254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 Semibold"/>
              <a:ea typeface="+mn-ea"/>
              <a:cs typeface="+mn-cs"/>
            </a:endParaRPr>
          </a:p>
        </p:txBody>
      </p:sp>
      <p:pic>
        <p:nvPicPr>
          <p:cNvPr id="57" name="Graphic 56" descr="work complete icon">
            <a:extLst>
              <a:ext uri="{FF2B5EF4-FFF2-40B4-BE49-F238E27FC236}">
                <a16:creationId xmlns:a16="http://schemas.microsoft.com/office/drawing/2014/main" id="{B1AE3314-36AB-F40C-963D-25EF3E152F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06980" y="3101806"/>
            <a:ext cx="323720" cy="323720"/>
          </a:xfrm>
          <a:prstGeom prst="rect">
            <a:avLst/>
          </a:prstGeom>
        </p:spPr>
      </p:pic>
      <p:pic>
        <p:nvPicPr>
          <p:cNvPr id="49" name="Graphic 48" descr="person speaking icon">
            <a:extLst>
              <a:ext uri="{FF2B5EF4-FFF2-40B4-BE49-F238E27FC236}">
                <a16:creationId xmlns:a16="http://schemas.microsoft.com/office/drawing/2014/main" id="{EA8EC013-30CB-ED70-3FF6-58D3CDC7D9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61300" y="3125475"/>
            <a:ext cx="323720" cy="32372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DDB4C3D2-F73B-183E-8FFD-625C2A5E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fr-FR" dirty="0"/>
              <a:t>AI Agents email </a:t>
            </a:r>
            <a:r>
              <a:rPr lang="fr-FR" dirty="0" err="1"/>
              <a:t>series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9A8A991-413F-69AA-B39A-0317C13213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4200" y="292100"/>
            <a:ext cx="11018520" cy="153888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03947711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DBB2922-6016-3625-C3C7-E0416319ED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86740" y="4186950"/>
            <a:ext cx="11018520" cy="2086851"/>
          </a:xfrm>
          <a:prstGeom prst="roundRect">
            <a:avLst>
              <a:gd name="adj" fmla="val 4508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>
                <a:solidFill>
                  <a:schemeClr val="accent2"/>
                </a:solidFill>
                <a:latin typeface="+mj-lt"/>
              </a:rPr>
              <a:t>Users without Microsoft 365 Copilot licenses*</a:t>
            </a:r>
            <a:endParaRPr lang="en-GB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A20EE72-6199-E70A-8160-8822C7A5A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86740" y="1871499"/>
            <a:ext cx="11018520" cy="2086851"/>
          </a:xfrm>
          <a:prstGeom prst="roundRect">
            <a:avLst>
              <a:gd name="adj" fmla="val 4508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>
                <a:solidFill>
                  <a:schemeClr val="accent2"/>
                </a:solidFill>
                <a:latin typeface="+mj-lt"/>
              </a:rPr>
              <a:t>Users with Microsoft 365 Copilot licenses</a:t>
            </a:r>
            <a:endParaRPr lang="en-GB" sz="16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284E39C-C0B3-4EBD-3DD4-A3C985FEB8F6}"/>
              </a:ext>
            </a:extLst>
          </p:cNvPr>
          <p:cNvSpPr/>
          <p:nvPr/>
        </p:nvSpPr>
        <p:spPr bwMode="auto">
          <a:xfrm>
            <a:off x="655320" y="2323680"/>
            <a:ext cx="10881360" cy="1562100"/>
          </a:xfrm>
          <a:prstGeom prst="roundRect">
            <a:avLst>
              <a:gd name="adj" fmla="val 55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D053950-DA72-67FD-A646-906E28EB3D2A}"/>
              </a:ext>
            </a:extLst>
          </p:cNvPr>
          <p:cNvSpPr/>
          <p:nvPr/>
        </p:nvSpPr>
        <p:spPr bwMode="auto">
          <a:xfrm>
            <a:off x="655320" y="4641417"/>
            <a:ext cx="10881360" cy="1562100"/>
          </a:xfrm>
          <a:prstGeom prst="roundRect">
            <a:avLst>
              <a:gd name="adj" fmla="val 55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5" name="Group 24" descr="Header image of blue to purple color gradient">
            <a:extLst>
              <a:ext uri="{FF2B5EF4-FFF2-40B4-BE49-F238E27FC236}">
                <a16:creationId xmlns:a16="http://schemas.microsoft.com/office/drawing/2014/main" id="{7329097B-2754-D579-E214-C08493B9EA80}"/>
              </a:ext>
            </a:extLst>
          </p:cNvPr>
          <p:cNvGrpSpPr/>
          <p:nvPr/>
        </p:nvGrpSpPr>
        <p:grpSpPr>
          <a:xfrm>
            <a:off x="0" y="1"/>
            <a:ext cx="12192000" cy="1537033"/>
            <a:chOff x="0" y="-227918"/>
            <a:chExt cx="12192000" cy="1537033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1A7718C-B644-C18A-0E47-8B1226933B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-227918"/>
              <a:ext cx="12192000" cy="1473026"/>
            </a:xfrm>
            <a:prstGeom prst="rect">
              <a:avLst/>
            </a:prstGeom>
            <a:gradFill flip="none" rotWithShape="1">
              <a:gsLst>
                <a:gs pos="40000">
                  <a:srgbClr val="0078D4">
                    <a:alpha val="50000"/>
                  </a:srgbClr>
                </a:gs>
                <a:gs pos="100000">
                  <a:srgbClr val="C53FCC">
                    <a:alpha val="50000"/>
                  </a:srgbClr>
                </a:gs>
              </a:gsLst>
              <a:lin ang="282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57C04E-F8B4-7AAB-5A10-08CFF97AF9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1245107"/>
              <a:ext cx="12192000" cy="64008"/>
            </a:xfrm>
            <a:prstGeom prst="rect">
              <a:avLst/>
            </a:prstGeom>
            <a:gradFill flip="none" rotWithShape="1">
              <a:gsLst>
                <a:gs pos="0">
                  <a:srgbClr val="0078D4"/>
                </a:gs>
                <a:gs pos="100000">
                  <a:srgbClr val="C53FCC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</p:grpSp>
      <p:sp>
        <p:nvSpPr>
          <p:cNvPr id="21" name="Title 20">
            <a:extLst>
              <a:ext uri="{FF2B5EF4-FFF2-40B4-BE49-F238E27FC236}">
                <a16:creationId xmlns:a16="http://schemas.microsoft.com/office/drawing/2014/main" id="{3C39E58F-A91B-CBA1-884A-CA79E8ED7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457200"/>
            <a:ext cx="11017250" cy="554038"/>
          </a:xfrm>
        </p:spPr>
        <p:txBody>
          <a:bodyPr/>
          <a:lstStyle/>
          <a:p>
            <a:r>
              <a:rPr lang="en-US" dirty="0"/>
              <a:t>Help your organization understand AI Agents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6BFD1C2-BF91-3D80-F065-30129F745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262934"/>
              </p:ext>
            </p:extLst>
          </p:nvPr>
        </p:nvGraphicFramePr>
        <p:xfrm>
          <a:off x="653142" y="4644571"/>
          <a:ext cx="10881360" cy="1439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272">
                  <a:extLst>
                    <a:ext uri="{9D8B030D-6E8A-4147-A177-3AD203B41FA5}">
                      <a16:colId xmlns:a16="http://schemas.microsoft.com/office/drawing/2014/main" val="4153784762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1399346846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3586539262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882642786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3898202847"/>
                    </a:ext>
                  </a:extLst>
                </a:gridCol>
              </a:tblGrid>
              <a:tr h="352228"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Day 1</a:t>
                      </a:r>
                      <a:endParaRPr lang="en-GB" sz="1100" b="1" kern="1200" dirty="0">
                        <a:solidFill>
                          <a:schemeClr val="accen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Day 2</a:t>
                      </a:r>
                      <a:endParaRPr lang="en-GB" sz="1100" b="1" kern="1200" dirty="0">
                        <a:solidFill>
                          <a:schemeClr val="accen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100" b="1" kern="1200" dirty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Day 3</a:t>
                      </a:r>
                      <a:endParaRPr lang="en-US" sz="1100" b="1" kern="1200" dirty="0">
                        <a:solidFill>
                          <a:schemeClr val="accen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100" b="1" kern="1200" dirty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Day 4</a:t>
                      </a:r>
                      <a:endParaRPr lang="en-US" sz="1100" b="1" kern="1200" dirty="0">
                        <a:solidFill>
                          <a:schemeClr val="accen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100" b="1" kern="1200" dirty="0">
                          <a:solidFill>
                            <a:schemeClr val="accent1"/>
                          </a:solidFill>
                          <a:latin typeface="+mj-lt"/>
                          <a:ea typeface="+mn-ea"/>
                          <a:cs typeface="+mn-cs"/>
                        </a:rPr>
                        <a:t>Day 5</a:t>
                      </a:r>
                      <a:endParaRPr lang="en-US" sz="1100" b="1" kern="1200" dirty="0">
                        <a:solidFill>
                          <a:schemeClr val="accen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652838"/>
                  </a:ext>
                </a:extLst>
              </a:tr>
              <a:tr h="1087317">
                <a:tc>
                  <a:txBody>
                    <a:bodyPr/>
                    <a:lstStyle/>
                    <a:p>
                      <a:pPr marL="0" algn="ctr" defTabSz="932742" rtl="0" eaLnBrk="1" latinLnBrk="0" hangingPunct="1">
                        <a:spcAft>
                          <a:spcPts val="3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Agent discovery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Introduces AI-powered agents in Microsoft 365 Copilot</a:t>
                      </a:r>
                    </a:p>
                  </a:txBody>
                  <a:tcPr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Agent creation</a:t>
                      </a:r>
                      <a:endParaRPr lang="en-GB" sz="1100" b="0" i="0" u="none" strike="noStrike" noProof="0" dirty="0">
                        <a:solidFill>
                          <a:schemeClr val="tx1"/>
                        </a:solidFill>
                        <a:latin typeface="Aptos"/>
                      </a:endParaRPr>
                    </a:p>
                    <a:p>
                      <a:pPr lvl="0" algn="ctr">
                        <a:buNone/>
                      </a:pPr>
                      <a:r>
                        <a:rPr lang="en-GB" sz="1100" b="0" i="0" u="none" strike="noStrike" noProof="0" dirty="0">
                          <a:solidFill>
                            <a:schemeClr val="tx1"/>
                          </a:solidFill>
                          <a:latin typeface="Aptos"/>
                        </a:rPr>
                        <a:t>Create your first LinkedIn agent in 5-minutes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Agent templates</a:t>
                      </a:r>
                      <a:endParaRPr lang="en-GB" sz="1100" b="0" i="0" u="none" strike="noStrike" baseline="0" noProof="0" dirty="0">
                        <a:solidFill>
                          <a:schemeClr val="tx1"/>
                        </a:solidFill>
                        <a:latin typeface="Aptos"/>
                      </a:endParaRPr>
                    </a:p>
                    <a:p>
                      <a:pPr lvl="0" algn="ctr"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Covers agent builder templates and how to save time using pre-made templates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SharePoint Agents</a:t>
                      </a:r>
                      <a:endParaRPr lang="en-GB" sz="1100" b="0" i="0" u="none" strike="noStrike" baseline="0" noProof="0" dirty="0">
                        <a:solidFill>
                          <a:schemeClr val="tx1"/>
                        </a:solidFill>
                        <a:latin typeface="Aptos"/>
                      </a:endParaRPr>
                    </a:p>
                    <a:p>
                      <a:pPr lvl="0" algn="ctr"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Empowers users to use SharePoint agents to make informed decisions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Scenario Library </a:t>
                      </a:r>
                      <a:endParaRPr lang="en-GB" sz="1100" b="0" i="0" u="none" strike="noStrike" baseline="0" noProof="0" dirty="0">
                        <a:solidFill>
                          <a:schemeClr val="tx1"/>
                        </a:solidFill>
                        <a:latin typeface="Aptos"/>
                      </a:endParaRPr>
                    </a:p>
                    <a:p>
                      <a:pPr lvl="0" algn="ctr"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Use the Scenario Library to understand how agents are transforming business processes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2530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635DB78-BA51-DBB9-5DEB-CE9DBAF5A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75000"/>
              </p:ext>
            </p:extLst>
          </p:nvPr>
        </p:nvGraphicFramePr>
        <p:xfrm>
          <a:off x="655320" y="2323680"/>
          <a:ext cx="10881360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>
                  <a:extLst>
                    <a:ext uri="{9D8B030D-6E8A-4147-A177-3AD203B41FA5}">
                      <a16:colId xmlns:a16="http://schemas.microsoft.com/office/drawing/2014/main" val="415378476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39934684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58653926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882642786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3898202847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681891125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2742663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1</a:t>
                      </a:r>
                      <a:endParaRPr lang="en-GB" sz="110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2</a:t>
                      </a:r>
                      <a:endParaRPr lang="en-GB" sz="110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solidFill>
                            <a:schemeClr val="accent1"/>
                          </a:solidFill>
                          <a:latin typeface="+mj-lt"/>
                        </a:rPr>
                        <a:t>Day 3</a:t>
                      </a:r>
                      <a:endParaRPr lang="en-GB" sz="1100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4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5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6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solidFill>
                            <a:schemeClr val="accent1"/>
                          </a:solidFill>
                          <a:latin typeface="+mj-lt"/>
                        </a:rPr>
                        <a:t>Day 7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652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+mj-lt"/>
                        </a:rPr>
                        <a:t>Agent discovery</a:t>
                      </a:r>
                    </a:p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Introduces AI-powered agents in Microsoft 365 Copilot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Agent</a:t>
                      </a:r>
                      <a:r>
                        <a:rPr lang="en-GB" sz="1100" b="1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 </a:t>
                      </a: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creation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Create your first LinkedIn agent in </a:t>
                      </a:r>
                      <a:b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</a:b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5-minutes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Agent templates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Covers agent builder templates and how to save time using pre-made templates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Meet Researcher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Highlights the Researcher agent, which helps users gather, organize, and summarize information 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SharePoint Agents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Empowers users to use SharePoint agents to make informed decisions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Meet Analyst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Encourages users to test out Analyst with their own data sources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ctr" defTabSz="932742" rtl="0" eaLnBrk="1" latinLnBrk="0" hangingPunct="1">
                        <a:spcAft>
                          <a:spcPts val="300"/>
                        </a:spcAft>
                        <a:buNone/>
                      </a:pPr>
                      <a:r>
                        <a:rPr lang="en-GB" sz="1100" b="0" kern="1200" noProof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Scenario Library </a:t>
                      </a:r>
                    </a:p>
                    <a:p>
                      <a:pPr lvl="0" algn="ctr">
                        <a:spcAft>
                          <a:spcPts val="300"/>
                        </a:spcAft>
                        <a:buNone/>
                      </a:pPr>
                      <a:r>
                        <a:rPr lang="en-GB" sz="1100" b="0" i="0" u="none" strike="noStrike" baseline="0" noProof="0" dirty="0">
                          <a:solidFill>
                            <a:schemeClr val="tx1"/>
                          </a:solidFill>
                          <a:latin typeface="Aptos"/>
                        </a:rPr>
                        <a:t>Use the Scenario Library to understand how agents are transforming business processes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2530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1085958-5569-1B7B-A159-6ED19509223C}"/>
              </a:ext>
            </a:extLst>
          </p:cNvPr>
          <p:cNvSpPr txBox="1"/>
          <p:nvPr/>
        </p:nvSpPr>
        <p:spPr>
          <a:xfrm>
            <a:off x="588963" y="1103571"/>
            <a:ext cx="756296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Leverage one of these journeys depending on how your users are licensed. 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2E0021-D9DB-74DE-9C98-64E04B2B118A}"/>
              </a:ext>
            </a:extLst>
          </p:cNvPr>
          <p:cNvSpPr txBox="1"/>
          <p:nvPr/>
        </p:nvSpPr>
        <p:spPr>
          <a:xfrm>
            <a:off x="588963" y="6442789"/>
            <a:ext cx="6929782" cy="12311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800" i="1" dirty="0"/>
              <a:t>* To create and use agents without a Microsoft 365 Copilot license users will need an Entra ID account and the tenant must have </a:t>
            </a:r>
            <a:r>
              <a:rPr lang="en-US" sz="800" i="1" dirty="0">
                <a:hlinkClick r:id="rId2"/>
              </a:rPr>
              <a:t>Pay as you Go billing</a:t>
            </a:r>
            <a:r>
              <a:rPr lang="en-US" sz="800" i="1" dirty="0"/>
              <a:t> enabled</a:t>
            </a:r>
            <a:endParaRPr lang="en-GB" sz="800" i="1" dirty="0">
              <a:cs typeface="Segoe Sans Display"/>
            </a:endParaRPr>
          </a:p>
        </p:txBody>
      </p:sp>
    </p:spTree>
    <p:extLst>
      <p:ext uri="{BB962C8B-B14F-4D97-AF65-F5344CB8AC3E}">
        <p14:creationId xmlns:p14="http://schemas.microsoft.com/office/powerpoint/2010/main" val="3715531831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Use_Microsoft 365 Copilot Template">
  <a:themeElements>
    <a:clrScheme name="Microsoft 365 Copilot">
      <a:dk1>
        <a:srgbClr val="091F2C"/>
      </a:dk1>
      <a:lt1>
        <a:srgbClr val="FFFFFF"/>
      </a:lt1>
      <a:dk2>
        <a:srgbClr val="000000"/>
      </a:dk2>
      <a:lt2>
        <a:srgbClr val="FFF8F5"/>
      </a:lt2>
      <a:accent1>
        <a:srgbClr val="0078D4"/>
      </a:accent1>
      <a:accent2>
        <a:srgbClr val="C03BC4"/>
      </a:accent2>
      <a:accent3>
        <a:srgbClr val="FFA38B"/>
      </a:accent3>
      <a:accent4>
        <a:srgbClr val="8661C5"/>
      </a:accent4>
      <a:accent5>
        <a:srgbClr val="8DC8E8"/>
      </a:accent5>
      <a:accent6>
        <a:srgbClr val="FF5C39"/>
      </a:accent6>
      <a:hlink>
        <a:srgbClr val="0078D4"/>
      </a:hlink>
      <a:folHlink>
        <a:srgbClr val="C03BC4"/>
      </a:folHlink>
    </a:clrScheme>
    <a:fontScheme name="FantasyxMSFT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icrosoft365-Copilot-Powerpoint-Template" id="{45D8A70D-BF6C-4093-9EF8-5CF445DB7997}" vid="{24F93973-1432-4153-82CC-4E851EBE81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4d2b90-11f2-4fdf-990a-54fa46247cf8">
      <Terms xmlns="http://schemas.microsoft.com/office/infopath/2007/PartnerControls"/>
    </lcf76f155ced4ddcb4097134ff3c332f>
    <TaxCatchAll xmlns="b817b00b-f121-400f-976b-40959b1c7d14" xsi:nil="true"/>
    <_ip_UnifiedCompliancePolicyUIAction xmlns="http://schemas.microsoft.com/sharepoint/v3" xsi:nil="true"/>
    <MCpostdate xmlns="324d2b90-11f2-4fdf-990a-54fa46247cf8" xsi:nil="true"/>
    <Recipients xmlns="324d2b90-11f2-4fdf-990a-54fa46247cf8" xsi:nil="true"/>
    <_ip_UnifiedCompliancePolicyProperties xmlns="http://schemas.microsoft.com/sharepoint/v3" xsi:nil="true"/>
    <MCpostID xmlns="324d2b90-11f2-4fdf-990a-54fa46247cf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B4D63BEF6CE74A98DE71B79A4EFA2E" ma:contentTypeVersion="20" ma:contentTypeDescription="Create a new document." ma:contentTypeScope="" ma:versionID="cb9345eb3893610c45717ec70d2b3801">
  <xsd:schema xmlns:xsd="http://www.w3.org/2001/XMLSchema" xmlns:xs="http://www.w3.org/2001/XMLSchema" xmlns:p="http://schemas.microsoft.com/office/2006/metadata/properties" xmlns:ns1="http://schemas.microsoft.com/sharepoint/v3" xmlns:ns2="324d2b90-11f2-4fdf-990a-54fa46247cf8" xmlns:ns3="b817b00b-f121-400f-976b-40959b1c7d14" targetNamespace="http://schemas.microsoft.com/office/2006/metadata/properties" ma:root="true" ma:fieldsID="323b0e0f0e8756d44652f1531627ebfa" ns1:_="" ns2:_="" ns3:_="">
    <xsd:import namespace="http://schemas.microsoft.com/sharepoint/v3"/>
    <xsd:import namespace="324d2b90-11f2-4fdf-990a-54fa46247cf8"/>
    <xsd:import namespace="b817b00b-f121-400f-976b-40959b1c7d1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CpostID" minOccurs="0"/>
                <xsd:element ref="ns2:MCpostdate" minOccurs="0"/>
                <xsd:element ref="ns2:Recipient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d2b90-11f2-4fdf-990a-54fa46247cf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CpostID" ma:index="24" nillable="true" ma:displayName="MC post ID" ma:format="Dropdown" ma:internalName="MCpostID">
      <xsd:simpleType>
        <xsd:restriction base="dms:Text">
          <xsd:maxLength value="255"/>
        </xsd:restriction>
      </xsd:simpleType>
    </xsd:element>
    <xsd:element name="MCpostdate" ma:index="25" nillable="true" ma:displayName="MC post date " ma:format="Dropdown" ma:internalName="MCpostdate">
      <xsd:simpleType>
        <xsd:restriction base="dms:Text">
          <xsd:maxLength value="255"/>
        </xsd:restriction>
      </xsd:simpleType>
    </xsd:element>
    <xsd:element name="Recipients" ma:index="26" nillable="true" ma:displayName="Recipients " ma:format="Dropdown" ma:internalName="Recipients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7b00b-f121-400f-976b-40959b1c7d1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a2642221-0cbc-45a0-a534-f2e154e1d76e}" ma:internalName="TaxCatchAll" ma:showField="CatchAllData" ma:web="b817b00b-f121-400f-976b-40959b1c7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8AE3DF-1BCB-4C29-9B63-67EF69F686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865A99-986F-4451-8EF6-1E5581FAF1A2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324d2b90-11f2-4fdf-990a-54fa46247cf8"/>
    <ds:schemaRef ds:uri="http://www.w3.org/XML/1998/namespace"/>
    <ds:schemaRef ds:uri="http://schemas.microsoft.com/office/infopath/2007/PartnerControls"/>
    <ds:schemaRef ds:uri="b817b00b-f121-400f-976b-40959b1c7d14"/>
    <ds:schemaRef ds:uri="http://schemas.microsoft.com/sharepoint/v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F38F569-DFAE-4F95-8599-7DB6E5C837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24d2b90-11f2-4fdf-990a-54fa46247cf8"/>
    <ds:schemaRef ds:uri="b817b00b-f121-400f-976b-40959b1c7d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375</Words>
  <Application>Microsoft Office PowerPoint</Application>
  <PresentationFormat>Widescreen</PresentationFormat>
  <Paragraphs>50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Use_Microsoft 365 Copilot Template</vt:lpstr>
      <vt:lpstr>AI Agents email series</vt:lpstr>
      <vt:lpstr>Help your organization understand AI Agents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Daryl Schaal</dc:creator>
  <cp:lastModifiedBy>Jessie Hwang (MCAG)</cp:lastModifiedBy>
  <cp:revision>41</cp:revision>
  <dcterms:created xsi:type="dcterms:W3CDTF">2025-08-07T02:25:03Z</dcterms:created>
  <dcterms:modified xsi:type="dcterms:W3CDTF">2025-08-12T19:26:52Z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0x010100CAB4D63BEF6CE74A98DE71B79A4EFA2E</vt:lpwstr>
  </property>
</Properties>
</file>